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3" r:id="rId4"/>
    <p:sldId id="258" r:id="rId5"/>
    <p:sldId id="264" r:id="rId6"/>
    <p:sldId id="265" r:id="rId7"/>
    <p:sldId id="266" r:id="rId8"/>
    <p:sldId id="267" r:id="rId9"/>
    <p:sldId id="268" r:id="rId10"/>
    <p:sldId id="269" r:id="rId11"/>
    <p:sldId id="270" r:id="rId12"/>
    <p:sldId id="271" r:id="rId13"/>
    <p:sldId id="259" r:id="rId14"/>
    <p:sldId id="260" r:id="rId15"/>
    <p:sldId id="261" r:id="rId16"/>
    <p:sldId id="262"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EB Garamond" panose="00000500000000000000" pitchFamily="2" charset="0"/>
      <p:regular r:id="rId27"/>
      <p:bold r:id="rId28"/>
      <p:italic r:id="rId29"/>
      <p:boldItalic r:id="rId30"/>
    </p:embeddedFont>
    <p:embeddedFont>
      <p:font typeface="EB Garamond Medium" panose="00000600000000000000" pitchFamily="2" charset="0"/>
      <p:regular r:id="rId31"/>
      <p:bold r:id="rId32"/>
      <p:italic r:id="rId33"/>
      <p:boldItalic r:id="rId34"/>
    </p:embeddedFont>
    <p:embeddedFont>
      <p:font typeface="EB Garamond SemiBold" panose="00000700000000000000" pitchFamily="2" charset="0"/>
      <p:regular r:id="rId35"/>
      <p:bold r:id="rId36"/>
      <p:italic r:id="rId37"/>
      <p:boldItalic r:id="rId38"/>
    </p:embeddedFont>
    <p:embeddedFont>
      <p:font typeface="Public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110351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251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249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64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1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133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72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Create various Front End Programs</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6135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FOR TEXT EDITOR:</a:t>
            </a:r>
          </a:p>
          <a:p>
            <a:pPr>
              <a:lnSpc>
                <a:spcPct val="107916"/>
              </a:lnSpc>
            </a:pPr>
            <a:r>
              <a:rPr lang="en-US" sz="1050" b="1" dirty="0">
                <a:solidFill>
                  <a:srgbClr val="0B5394"/>
                </a:solidFill>
                <a:latin typeface="EB Garamond Medium"/>
                <a:ea typeface="EB Garamond Medium"/>
                <a:cs typeface="EB Garamond Medium"/>
                <a:sym typeface="EB Garamond Medium"/>
              </a:rPr>
              <a:t>script.js:</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boldBtn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italicBtn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underlineBtn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'.editable'</a:t>
            </a:r>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boldBtn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italicBtn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IN" sz="1050" b="0" dirty="0">
              <a:solidFill>
                <a:srgbClr val="D4D4D4"/>
              </a:solidFill>
              <a:effectLst/>
              <a:latin typeface="Consolas" panose="020B0609020204030204" pitchFamily="49" charset="0"/>
            </a:endParaRPr>
          </a:p>
          <a:p>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8E7B169B-351C-095D-2684-1F7D859D1678}"/>
              </a:ext>
            </a:extLst>
          </p:cNvPr>
          <p:cNvSpPr txBox="1"/>
          <p:nvPr/>
        </p:nvSpPr>
        <p:spPr>
          <a:xfrm>
            <a:off x="5339905" y="744635"/>
            <a:ext cx="3530010" cy="3808735"/>
          </a:xfrm>
          <a:prstGeom prst="rect">
            <a:avLst/>
          </a:prstGeom>
          <a:noFill/>
        </p:spPr>
        <p:txBody>
          <a:bodyPr wrap="square" rtlCol="0">
            <a:spAutoFit/>
          </a:bodyPr>
          <a:lstStyle/>
          <a:p>
            <a:r>
              <a:rPr lang="en-IN" sz="1050" b="0" dirty="0" err="1">
                <a:solidFill>
                  <a:srgbClr val="4FC1FF"/>
                </a:solidFill>
                <a:effectLst/>
                <a:latin typeface="Consolas" panose="020B0609020204030204" pitchFamily="49" charset="0"/>
              </a:rPr>
              <a:t>underlineBtn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'input'</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trim</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console</a:t>
            </a:r>
            <a:r>
              <a:rPr lang="en-IN" sz="1050" b="0" dirty="0">
                <a:solidFill>
                  <a:srgbClr val="D4D4D4"/>
                </a:solidFill>
                <a:effectLst/>
                <a:latin typeface="Consolas" panose="020B0609020204030204" pitchFamily="49" charset="0"/>
              </a:rPr>
              <a:t>.</a:t>
            </a:r>
            <a:r>
              <a:rPr lang="en-IN" sz="1050" b="0" dirty="0">
                <a:solidFill>
                  <a:srgbClr val="DCDCAA"/>
                </a:solidFill>
                <a:effectLst/>
                <a:latin typeface="Consolas" panose="020B0609020204030204" pitchFamily="49" charset="0"/>
              </a:rPr>
              <a:t>log</a:t>
            </a:r>
            <a:r>
              <a:rPr lang="en-IN" sz="1050" b="0" dirty="0">
                <a:solidFill>
                  <a:srgbClr val="D4D4D4"/>
                </a:solidFill>
                <a:effectLst/>
                <a:latin typeface="Consolas" panose="020B0609020204030204" pitchFamily="49" charset="0"/>
              </a:rPr>
              <a:t>(</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7182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8458925" cy="470819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p>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Output:</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969926" y="2131156"/>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1749697" y="3209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7" name="Picture 6">
            <a:extLst>
              <a:ext uri="{FF2B5EF4-FFF2-40B4-BE49-F238E27FC236}">
                <a16:creationId xmlns:a16="http://schemas.microsoft.com/office/drawing/2014/main" id="{A032B4A8-B1D1-BADE-7897-CD2F2FF85819}"/>
              </a:ext>
            </a:extLst>
          </p:cNvPr>
          <p:cNvPicPr>
            <a:picLocks noChangeAspect="1"/>
          </p:cNvPicPr>
          <p:nvPr/>
        </p:nvPicPr>
        <p:blipFill>
          <a:blip r:embed="rId4"/>
          <a:stretch>
            <a:fillRect/>
          </a:stretch>
        </p:blipFill>
        <p:spPr>
          <a:xfrm>
            <a:off x="1954044" y="1258766"/>
            <a:ext cx="5336020" cy="3119277"/>
          </a:xfrm>
          <a:prstGeom prst="rect">
            <a:avLst/>
          </a:prstGeom>
        </p:spPr>
      </p:pic>
    </p:spTree>
    <p:extLst>
      <p:ext uri="{BB962C8B-B14F-4D97-AF65-F5344CB8AC3E}">
        <p14:creationId xmlns:p14="http://schemas.microsoft.com/office/powerpoint/2010/main" val="105998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Calculator:</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val="149008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8480507" cy="4632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2"/>
                </a:solidFill>
                <a:latin typeface="EB Garamond"/>
                <a:ea typeface="EB Garamond"/>
                <a:cs typeface="EB Garamond"/>
                <a:sym typeface="EB Garamond"/>
              </a:rPr>
              <a:t>Step-Wise Description For Text Editor:</a:t>
            </a:r>
          </a:p>
          <a:p>
            <a:pPr algn="l"/>
            <a:r>
              <a:rPr lang="en-US" b="0" i="0" dirty="0">
                <a:solidFill>
                  <a:schemeClr val="tx1"/>
                </a:solidFill>
                <a:effectLst/>
                <a:latin typeface="-apple-system"/>
              </a:rPr>
              <a:t>To design a uniform front-end code for a calculator, you need to consider the following factors:</a:t>
            </a:r>
          </a:p>
          <a:p>
            <a:pPr algn="l"/>
            <a:r>
              <a:rPr lang="en-US" b="0" i="0" dirty="0">
                <a:solidFill>
                  <a:schemeClr val="tx1"/>
                </a:solidFill>
                <a:effectLst/>
                <a:latin typeface="-apple-system"/>
              </a:rPr>
              <a:t>User Interface: The user interface should be simple and easy to use. It should be designed in such a way that the user can easily input numbers and perform calculations. The design should also be visually appealing and consistent with the overall theme of the website or application.</a:t>
            </a:r>
          </a:p>
          <a:p>
            <a:pPr algn="l"/>
            <a:r>
              <a:rPr lang="en-US" b="0" i="0" dirty="0">
                <a:solidFill>
                  <a:schemeClr val="tx1"/>
                </a:solidFill>
                <a:effectLst/>
                <a:latin typeface="-apple-system"/>
              </a:rPr>
              <a:t>Layout: The layout of the calculator should be logical and intuitive. The buttons should be arranged in a way that is easy to understand and use. You can group the buttons into categories such as numbers, operations, and other functions.</a:t>
            </a:r>
          </a:p>
          <a:p>
            <a:pPr algn="l"/>
            <a:r>
              <a:rPr lang="en-US" b="0" i="0" dirty="0">
                <a:solidFill>
                  <a:schemeClr val="tx1"/>
                </a:solidFill>
                <a:effectLst/>
                <a:latin typeface="-apple-system"/>
              </a:rPr>
              <a:t>Functionality: The calculator should be able to perform all basic arithmetic operations such as addition, subtraction, multiplication, and division. It should also be able to handle decimals, percentages, and other advanced features like memory and scientific notation.</a:t>
            </a:r>
          </a:p>
          <a:p>
            <a:pPr algn="l"/>
            <a:r>
              <a:rPr lang="en-US" b="0" i="0" dirty="0">
                <a:solidFill>
                  <a:schemeClr val="tx1"/>
                </a:solidFill>
                <a:effectLst/>
                <a:latin typeface="-apple-system"/>
              </a:rPr>
              <a:t>Error handling: The calculator should be able to handle errors such as divide by zero and invalid input. It should provide feedback to the user when an error occurs.</a:t>
            </a:r>
          </a:p>
          <a:p>
            <a:pPr algn="l"/>
            <a:r>
              <a:rPr lang="en-US" b="0" i="0" dirty="0">
                <a:solidFill>
                  <a:schemeClr val="tx1"/>
                </a:solidFill>
                <a:effectLst/>
                <a:latin typeface="-apple-system"/>
              </a:rPr>
              <a:t>Responsiveness: The calculator should be designed to be responsive to different screen sizes and devices. It should be able to adjust its layout and design to fit the screen size and resolution of the device.</a:t>
            </a:r>
          </a:p>
          <a:p>
            <a:pPr algn="l"/>
            <a:r>
              <a:rPr lang="en-US" b="0" i="0" dirty="0">
                <a:solidFill>
                  <a:schemeClr val="tx1"/>
                </a:solidFill>
                <a:effectLst/>
                <a:latin typeface="-apple-system"/>
              </a:rPr>
              <a:t>To achieve a uniform front-end code for the calculator, you can use a combination of HTML, CSS, and JavaScript. You can create a separate stylesheet for the calculator and use classes and IDs to style the elements. You can also use JavaScript to handle the user input and perform the necessary calculations.</a:t>
            </a:r>
          </a:p>
          <a:p>
            <a:pPr algn="l"/>
            <a:r>
              <a:rPr lang="en-US" b="0" i="0" dirty="0">
                <a:solidFill>
                  <a:schemeClr val="tx1"/>
                </a:solidFill>
                <a:effectLst/>
                <a:latin typeface="-apple-system"/>
              </a:rPr>
              <a:t>Overall, a uniform front-end code for a calculator should be easy to use, visually appealing, and functionally robust. It should provide a seamless user experience and help users perform calculations quickly and accurately.</a:t>
            </a:r>
          </a:p>
          <a:p>
            <a:pPr marL="0" marR="0" lvl="0" indent="0" algn="l" rtl="0">
              <a:lnSpc>
                <a:spcPct val="100000"/>
              </a:lnSpc>
              <a:spcBef>
                <a:spcPts val="0"/>
              </a:spcBef>
              <a:spcAft>
                <a:spcPts val="0"/>
              </a:spcAft>
              <a:buClr>
                <a:srgbClr val="000000"/>
              </a:buClr>
              <a:buSzPts val="1800"/>
              <a:buFont typeface="Arial"/>
              <a:buNone/>
            </a:pPr>
            <a:endParaRPr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a:t>GitHub</a:t>
            </a:r>
            <a:endParaRPr dirty="0"/>
          </a:p>
        </p:txBody>
      </p:sp>
      <p:sp>
        <p:nvSpPr>
          <p:cNvPr id="1880" name="Google Shape;1880;p212"/>
          <p:cNvSpPr txBox="1">
            <a:spLocks noGrp="1"/>
          </p:cNvSpPr>
          <p:nvPr>
            <p:ph type="body" idx="2"/>
          </p:nvPr>
        </p:nvSpPr>
        <p:spPr>
          <a:xfrm>
            <a:off x="3882980" y="2235428"/>
            <a:ext cx="3065172" cy="46162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200" b="0" i="0">
                <a:solidFill>
                  <a:srgbClr val="BD8738"/>
                </a:solidFill>
                <a:latin typeface="EB Garamond SemiBold"/>
                <a:ea typeface="EB Garamond SemiBold"/>
                <a:cs typeface="EB Garamond SemiBold"/>
                <a:sym typeface="EB Garamond SemiBold"/>
              </a:rPr>
              <a:t>https://github.com/Mugilan0122/Naan-Mudhalvan-FSD</a:t>
            </a:r>
            <a:endParaRPr sz="1200"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TO CREATE A VARIOUS FRONT END PROGRAM:</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id="{AADE123A-AF6F-9C5E-BF9D-7930D54FD02A}"/>
              </a:ext>
            </a:extLst>
          </p:cNvPr>
          <p:cNvGraphicFramePr/>
          <p:nvPr>
            <p:extLst>
              <p:ext uri="{D42A27DB-BD31-4B8C-83A1-F6EECF244321}">
                <p14:modId xmlns:p14="http://schemas.microsoft.com/office/powerpoint/2010/main" val="3679638140"/>
              </p:ext>
            </p:extLst>
          </p:nvPr>
        </p:nvGraphicFramePr>
        <p:xfrm>
          <a:off x="128337" y="1652337"/>
          <a:ext cx="4572000" cy="3034945"/>
        </p:xfrm>
        <a:graphic>
          <a:graphicData uri="http://schemas.openxmlformats.org/drawingml/2006/table">
            <a:tbl>
              <a:tblPr>
                <a:noFill/>
              </a:tblPr>
              <a:tblGrid>
                <a:gridCol w="1178536">
                  <a:extLst>
                    <a:ext uri="{9D8B030D-6E8A-4147-A177-3AD203B41FA5}">
                      <a16:colId xmlns:a16="http://schemas.microsoft.com/office/drawing/2014/main" val="20000"/>
                    </a:ext>
                  </a:extLst>
                </a:gridCol>
                <a:gridCol w="2053389">
                  <a:extLst>
                    <a:ext uri="{9D8B030D-6E8A-4147-A177-3AD203B41FA5}">
                      <a16:colId xmlns:a16="http://schemas.microsoft.com/office/drawing/2014/main" val="20001"/>
                    </a:ext>
                  </a:extLst>
                </a:gridCol>
                <a:gridCol w="1340075">
                  <a:extLst>
                    <a:ext uri="{9D8B030D-6E8A-4147-A177-3AD203B41FA5}">
                      <a16:colId xmlns:a16="http://schemas.microsoft.com/office/drawing/2014/main" val="20002"/>
                    </a:ext>
                  </a:extLst>
                </a:gridCol>
              </a:tblGrid>
              <a:tr h="673768">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497305">
                <a:tc>
                  <a:txBody>
                    <a:bodyPr/>
                    <a:lstStyle/>
                    <a:p>
                      <a:pPr marL="0" lvl="0" indent="0" algn="l" rtl="0">
                        <a:spcBef>
                          <a:spcPts val="0"/>
                        </a:spcBef>
                        <a:spcAft>
                          <a:spcPts val="0"/>
                        </a:spcAft>
                        <a:buNone/>
                      </a:pPr>
                      <a:r>
                        <a:rPr lang="en-IN" dirty="0">
                          <a:solidFill>
                            <a:schemeClr val="bg1"/>
                          </a:solidFill>
                        </a:rPr>
                        <a:t>2113a52189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MUGILAN.E</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502148">
                <a:tc>
                  <a:txBody>
                    <a:bodyPr/>
                    <a:lstStyle/>
                    <a:p>
                      <a:pPr marL="0" lvl="0" indent="0" algn="l" rtl="0">
                        <a:spcBef>
                          <a:spcPts val="0"/>
                        </a:spcBef>
                        <a:spcAft>
                          <a:spcPts val="0"/>
                        </a:spcAft>
                        <a:buNone/>
                      </a:pPr>
                      <a:r>
                        <a:rPr lang="en-IN" dirty="0">
                          <a:solidFill>
                            <a:schemeClr val="bg1"/>
                          </a:solidFill>
                        </a:rPr>
                        <a:t>2113a52167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ADITH NARAYAN.A</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550104">
                <a:tc>
                  <a:txBody>
                    <a:bodyPr/>
                    <a:lstStyle/>
                    <a:p>
                      <a:pPr marL="0" lvl="0" indent="0" algn="l" rtl="0">
                        <a:spcBef>
                          <a:spcPts val="0"/>
                        </a:spcBef>
                        <a:spcAft>
                          <a:spcPts val="0"/>
                        </a:spcAft>
                        <a:buNone/>
                      </a:pPr>
                      <a:r>
                        <a:rPr lang="en-IN" dirty="0">
                          <a:solidFill>
                            <a:schemeClr val="bg1"/>
                          </a:solidFill>
                        </a:rPr>
                        <a:t>2113a52168</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A</a:t>
                      </a:r>
                      <a:r>
                        <a:rPr lang="en-IN" dirty="0">
                          <a:solidFill>
                            <a:schemeClr val="bg1"/>
                          </a:solidFill>
                        </a:rPr>
                        <a:t>JMAL MOHAMMED.S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811620">
                <a:tc>
                  <a:txBody>
                    <a:bodyPr/>
                    <a:lstStyle/>
                    <a:p>
                      <a:pPr marL="0" lvl="0" indent="0" algn="l" rtl="0">
                        <a:spcBef>
                          <a:spcPts val="0"/>
                        </a:spcBef>
                        <a:spcAft>
                          <a:spcPts val="0"/>
                        </a:spcAft>
                        <a:buNone/>
                      </a:pPr>
                      <a:r>
                        <a:rPr lang="en-IN" dirty="0">
                          <a:solidFill>
                            <a:schemeClr val="bg1"/>
                          </a:solidFill>
                        </a:rPr>
                        <a:t>2113a52183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US" dirty="0">
                          <a:solidFill>
                            <a:schemeClr val="bg1"/>
                          </a:solidFill>
                        </a:rPr>
                        <a:t>M</a:t>
                      </a:r>
                      <a:r>
                        <a:rPr lang="en-IN" dirty="0">
                          <a:solidFill>
                            <a:schemeClr val="bg1"/>
                          </a:solidFill>
                        </a:rPr>
                        <a:t>ANOJ J</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06325" y="46632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DOCTYPE</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link</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rel</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"stylesheet"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href</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"style.css"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body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"display"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id</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"result"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readonly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"buttons"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('7')"</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7</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('8')"</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8</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('9')"</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9</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('4')"</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4</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('5')"</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5</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('6')"</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6</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('1')"</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1</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30800" y="1018700"/>
            <a:ext cx="3672114" cy="2085186"/>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('2')"</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2</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('3')"</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3</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('0')"</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0</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clearResult</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Cr</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calculate</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script</a:t>
            </a:r>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src</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"script.js"</a:t>
            </a:r>
            <a:r>
              <a:rPr lang="en-IN" sz="1050" b="0" dirty="0">
                <a:solidFill>
                  <a:srgbClr val="808080"/>
                </a:solidFill>
                <a:effectLst/>
                <a:latin typeface="Consolas" panose="020B0609020204030204" pitchFamily="49" charset="0"/>
              </a:rPr>
              <a:t>&gt;&lt;/</a:t>
            </a:r>
            <a:r>
              <a:rPr lang="en-IN" sz="1050" b="0" dirty="0">
                <a:solidFill>
                  <a:srgbClr val="569CD6"/>
                </a:solidFill>
                <a:effectLst/>
                <a:latin typeface="Consolas" panose="020B0609020204030204" pitchFamily="49" charset="0"/>
              </a:rPr>
              <a:t>script</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body</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html</a:t>
            </a:r>
            <a:r>
              <a:rPr lang="en-IN" sz="1050" b="0" dirty="0">
                <a:solidFill>
                  <a:srgbClr val="808080"/>
                </a:solidFill>
                <a:effectLst/>
                <a:latin typeface="Consolas" panose="020B0609020204030204" pitchFamily="49" charset="0"/>
              </a:rPr>
              <a:t>&gt;</a:t>
            </a:r>
            <a:endParaRPr lang="en-IN"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000" b="0" dirty="0">
                <a:solidFill>
                  <a:srgbClr val="D7BA7D"/>
                </a:solidFill>
                <a:effectLst/>
                <a:latin typeface="Consolas" panose="020B0609020204030204" pitchFamily="49" charset="0"/>
              </a:rPr>
              <a:t>.calculator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auto</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1px</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solid</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280px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margin-bottom</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40px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text-align</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right</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pPr>
              <a:lnSpc>
                <a:spcPct val="107916"/>
              </a:lnSpc>
            </a:pP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000" b="0" dirty="0">
                <a:solidFill>
                  <a:srgbClr val="D4D4D4"/>
                </a:solidFill>
                <a:effectLst/>
                <a:latin typeface="Consolas" panose="020B0609020204030204" pitchFamily="49" charset="0"/>
              </a:rPr>
            </a:br>
            <a:endParaRPr lang="en-IN" sz="1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AA7B47B1-680F-E615-794F-ACEDC50E7667}"/>
              </a:ext>
            </a:extLst>
          </p:cNvPr>
          <p:cNvSpPr txBox="1"/>
          <p:nvPr/>
        </p:nvSpPr>
        <p:spPr>
          <a:xfrm>
            <a:off x="3810000" y="58057"/>
            <a:ext cx="3342640" cy="5170646"/>
          </a:xfrm>
          <a:prstGeom prst="rect">
            <a:avLst/>
          </a:prstGeom>
          <a:noFill/>
        </p:spPr>
        <p:txBody>
          <a:bodyPr wrap="square" rtlCol="0">
            <a:spAutoFit/>
          </a:bodyPr>
          <a:lstStyle/>
          <a:p>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cursor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pointer</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14</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15</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#007aff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button:last-child</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margin-right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button:focus</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outline</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none</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button:active</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endParaRPr lang="en-IN" sz="1000" dirty="0"/>
          </a:p>
        </p:txBody>
      </p:sp>
    </p:spTree>
    <p:extLst>
      <p:ext uri="{BB962C8B-B14F-4D97-AF65-F5344CB8AC3E}">
        <p14:creationId xmlns:p14="http://schemas.microsoft.com/office/powerpoint/2010/main"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156635"/>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script.js</a:t>
            </a:r>
          </a:p>
          <a:p>
            <a:r>
              <a:rPr lang="en-IN" sz="1100" b="0" dirty="0">
                <a:solidFill>
                  <a:srgbClr val="569CD6"/>
                </a:solidFill>
                <a:effectLst/>
                <a:latin typeface="Consolas" panose="020B0609020204030204" pitchFamily="49" charset="0"/>
              </a:rPr>
              <a:t>let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getElementById</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input</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err="1">
                <a:solidFill>
                  <a:srgbClr val="DCDCAA"/>
                </a:solidFill>
                <a:effectLst/>
                <a:latin typeface="Consolas" panose="020B0609020204030204" pitchFamily="49" charset="0"/>
              </a:rPr>
              <a:t>clearResult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calculate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DCDCAA"/>
                </a:solidFill>
                <a:effectLst/>
                <a:latin typeface="Consolas" panose="020B0609020204030204" pitchFamily="49" charset="0"/>
              </a:rPr>
              <a:t>eval</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3593939"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52467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sym typeface="EB Garamond Medium"/>
              </a:rPr>
              <a:t>Output:</a:t>
            </a:r>
            <a:endParaRPr lang="en-IN" b="1" dirty="0">
              <a:solidFill>
                <a:schemeClr val="tx1"/>
              </a:solidFill>
              <a:effectLst/>
              <a:latin typeface="Consolas" panose="020B0609020204030204" pitchFamily="49" charset="0"/>
            </a:endParaRPr>
          </a:p>
          <a:p>
            <a:endParaRPr lang="en-IN" b="1" dirty="0">
              <a:solidFill>
                <a:schemeClr val="tx1"/>
              </a:solidFill>
              <a:latin typeface="Consolas" panose="020B0609020204030204" pitchFamily="49" charset="0"/>
            </a:endParaRPr>
          </a:p>
          <a:p>
            <a:endParaRPr lang="en-IN" b="1" dirty="0">
              <a:solidFill>
                <a:schemeClr val="tx1"/>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5" name="Picture 4">
            <a:extLst>
              <a:ext uri="{FF2B5EF4-FFF2-40B4-BE49-F238E27FC236}">
                <a16:creationId xmlns:a16="http://schemas.microsoft.com/office/drawing/2014/main" id="{B4AEDF84-7F32-45CF-AEE3-0FBCBDBE4216}"/>
              </a:ext>
            </a:extLst>
          </p:cNvPr>
          <p:cNvPicPr>
            <a:picLocks noChangeAspect="1"/>
          </p:cNvPicPr>
          <p:nvPr/>
        </p:nvPicPr>
        <p:blipFill>
          <a:blip r:embed="rId4"/>
          <a:stretch>
            <a:fillRect/>
          </a:stretch>
        </p:blipFill>
        <p:spPr>
          <a:xfrm>
            <a:off x="2644793" y="609600"/>
            <a:ext cx="3982006" cy="4191585"/>
          </a:xfrm>
          <a:prstGeom prst="rect">
            <a:avLst/>
          </a:prstGeom>
        </p:spPr>
      </p:pic>
    </p:spTree>
    <p:extLst>
      <p:ext uri="{BB962C8B-B14F-4D97-AF65-F5344CB8AC3E}">
        <p14:creationId xmlns:p14="http://schemas.microsoft.com/office/powerpoint/2010/main" val="229149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691293"/>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DOCTYPE</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meta</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charset</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"UTF-8"</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Innovative Text Editor</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link</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"stylesheet"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type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"text/</a:t>
            </a:r>
            <a:r>
              <a:rPr lang="en-IN" sz="1100" b="0" dirty="0" err="1">
                <a:solidFill>
                  <a:srgbClr val="CE9178"/>
                </a:solidFill>
                <a:effectLst/>
                <a:latin typeface="Consolas" panose="020B0609020204030204" pitchFamily="49" charset="0"/>
              </a:rPr>
              <a:t>css</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href</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"style.css"</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body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"editor"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"toolbar"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"bold"</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B</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"italic"</a:t>
            </a:r>
            <a:r>
              <a:rPr lang="en-IN" sz="1100" b="0" dirty="0">
                <a:solidFill>
                  <a:srgbClr val="808080"/>
                </a:solidFill>
                <a:effectLst/>
                <a:latin typeface="Consolas" panose="020B0609020204030204" pitchFamily="49" charset="0"/>
              </a:rPr>
              <a:t>&gt;&lt;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a:t>
            </a:r>
            <a:r>
              <a:rPr lang="en-IN" sz="1100" b="0" dirty="0">
                <a:solidFill>
                  <a:srgbClr val="808080"/>
                </a:solidFill>
                <a:effectLst/>
                <a:latin typeface="Consolas" panose="020B0609020204030204" pitchFamily="49" charset="0"/>
              </a:rPr>
              <a: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"underline"</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U</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"font-family"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"font-size"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p>
          <a:p>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370286" y="933639"/>
            <a:ext cx="3672114" cy="2677656"/>
          </a:xfrm>
          <a:prstGeom prst="rect">
            <a:avLst/>
          </a:prstGeom>
          <a:noFill/>
        </p:spPr>
        <p:txBody>
          <a:bodyPr wrap="square" rtlCol="0">
            <a:spAutoFit/>
          </a:bodyPr>
          <a:lstStyle/>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select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contenteditable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"true"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class</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"editable"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spellcheck</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"false"</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script</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src</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"script.js"</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script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body</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html</a:t>
            </a:r>
            <a:r>
              <a:rPr lang="en-IN" sz="1200" b="0" dirty="0">
                <a:solidFill>
                  <a:srgbClr val="808080"/>
                </a:solidFill>
                <a:effectLst/>
                <a:latin typeface="Consolas" panose="020B0609020204030204" pitchFamily="49" charset="0"/>
              </a:rPr>
              <a:t>&gt;</a:t>
            </a:r>
            <a:endParaRPr lang="en-IN" sz="1200" dirty="0"/>
          </a:p>
        </p:txBody>
      </p:sp>
    </p:spTree>
    <p:extLst>
      <p:ext uri="{BB962C8B-B14F-4D97-AF65-F5344CB8AC3E}">
        <p14:creationId xmlns:p14="http://schemas.microsoft.com/office/powerpoint/2010/main" val="109014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200" b="0" dirty="0">
                <a:solidFill>
                  <a:srgbClr val="D7BA7D"/>
                </a:solidFill>
                <a:effectLst/>
                <a:latin typeface="Consolas" panose="020B0609020204030204" pitchFamily="49" charset="0"/>
              </a:rPr>
              <a:t>.editor</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width</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height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400px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auto</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box-sizing</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border-box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font-family</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Arial</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sans-serif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br>
              <a:rPr lang="en-IN" sz="1200" b="0" dirty="0">
                <a:solidFill>
                  <a:srgbClr val="D4D4D4"/>
                </a:solidFill>
                <a:effectLst/>
                <a:latin typeface="Consolas" panose="020B0609020204030204" pitchFamily="49" charset="0"/>
              </a:rPr>
            </a:b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button</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select</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font-size</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16px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margin-right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background-</a:t>
            </a:r>
            <a:r>
              <a:rPr lang="en-IN" sz="1200" b="0" dirty="0" err="1">
                <a:solidFill>
                  <a:srgbClr val="9CDCFE"/>
                </a:solidFill>
                <a:effectLst/>
                <a:latin typeface="Consolas" panose="020B0609020204030204" pitchFamily="49" charset="0"/>
              </a:rPr>
              <a:t>color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#fff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cursor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pointer</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br>
              <a:rPr lang="en-IN" sz="1200" b="0" dirty="0">
                <a:solidFill>
                  <a:srgbClr val="D4D4D4"/>
                </a:solidFill>
                <a:effectLst/>
                <a:latin typeface="Consolas" panose="020B0609020204030204" pitchFamily="49" charset="0"/>
              </a:rPr>
            </a:br>
            <a:br>
              <a:rPr lang="en-IN" sz="2000" b="0" dirty="0">
                <a:solidFill>
                  <a:srgbClr val="D4D4D4"/>
                </a:solidFill>
                <a:effectLst/>
                <a:latin typeface="Consolas" panose="020B0609020204030204" pitchFamily="49" charset="0"/>
              </a:rPr>
            </a:br>
            <a:endParaRPr lang="en-IN" sz="2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30800" y="827314"/>
            <a:ext cx="3672114" cy="2085186"/>
          </a:xfrm>
          <a:prstGeom prst="rect">
            <a:avLst/>
          </a:prstGeom>
          <a:noFill/>
        </p:spPr>
        <p:txBody>
          <a:bodyPr wrap="square" rtlCol="0">
            <a:spAutoFit/>
          </a:bodyPr>
          <a:lstStyle/>
          <a:p>
            <a:r>
              <a:rPr lang="en-IN" sz="1400" b="0" dirty="0">
                <a:solidFill>
                  <a:srgbClr val="D7BA7D"/>
                </a:solidFill>
                <a:effectLst/>
                <a:latin typeface="Consolas" panose="020B0609020204030204" pitchFamily="49" charset="0"/>
              </a:rPr>
              <a:t>.editable</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height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box-sizing</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border-box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outline</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16px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Arial</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sans-serif</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18272087"/>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2188</Words>
  <Application>Microsoft Office PowerPoint</Application>
  <PresentationFormat>On-screen Show (16:9)</PresentationFormat>
  <Paragraphs>291</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EB Garamond</vt:lpstr>
      <vt:lpstr>-apple-system</vt:lpstr>
      <vt:lpstr>Public Sans</vt:lpstr>
      <vt:lpstr>Arial</vt:lpstr>
      <vt:lpstr>Noto Sans Symbols</vt:lpstr>
      <vt:lpstr>Consolas</vt:lpstr>
      <vt:lpstr>Calibri</vt:lpstr>
      <vt:lpstr>EB Garamond SemiBold</vt:lpstr>
      <vt:lpstr>EB Garamond Medium</vt:lpstr>
      <vt:lpstr>Arial</vt:lpstr>
      <vt:lpstr>Simple Light</vt:lpstr>
      <vt:lpstr>PowerPoint Presentation</vt:lpstr>
      <vt:lpstr>TO CREATE A VARIOUS FRONT END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Adith Narayan</cp:lastModifiedBy>
  <cp:revision>11</cp:revision>
  <dcterms:created xsi:type="dcterms:W3CDTF">2020-08-13T11:21:46Z</dcterms:created>
  <dcterms:modified xsi:type="dcterms:W3CDTF">2023-03-31T09:15:33Z</dcterms:modified>
</cp:coreProperties>
</file>